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6" autoAdjust="0"/>
    <p:restoredTop sz="94622" autoAdjust="0"/>
  </p:normalViewPr>
  <p:slideViewPr>
    <p:cSldViewPr>
      <p:cViewPr varScale="1">
        <p:scale>
          <a:sx n="87" d="100"/>
          <a:sy n="87" d="100"/>
        </p:scale>
        <p:origin x="60" y="4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15.03.2024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723900" y="2339498"/>
            <a:ext cx="16840200" cy="4129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079"/>
              </a:lnSpc>
            </a:pPr>
            <a:r>
              <a:rPr lang="en-US" sz="134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Expansion</a:t>
            </a:r>
            <a:r>
              <a:rPr lang="tr-TR" sz="134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bg-BG" sz="134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Дневник</a:t>
            </a:r>
            <a:endParaRPr lang="en-US" sz="134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ts val="16079"/>
              </a:lnSpc>
            </a:pPr>
            <a:endParaRPr lang="en-US" sz="134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71600" y="4637221"/>
            <a:ext cx="155448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Domain Expansion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" y="-40233"/>
            <a:ext cx="18287999" cy="10327233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22284" y="775623"/>
            <a:ext cx="15439282" cy="121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0"/>
              </a:lnSpc>
            </a:pPr>
            <a:r>
              <a:rPr lang="bg-BG" sz="9000" b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Какво Научихме</a:t>
            </a:r>
            <a:endParaRPr lang="en-US" sz="9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0" y="8706921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3"/>
            <a:stretch>
              <a:fillRect r="-87105" b="-336896"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3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352953" y="6066001"/>
            <a:ext cx="5935047" cy="4360143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2749" t="-113900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88178" y="-852477"/>
            <a:ext cx="3215350" cy="2440345"/>
          </a:xfrm>
          <a:custGeom>
            <a:avLst/>
            <a:gdLst/>
            <a:ahLst/>
            <a:cxnLst/>
            <a:rect l="l" t="t" r="r" b="b"/>
            <a:pathLst>
              <a:path w="3215350" h="2440345">
                <a:moveTo>
                  <a:pt x="0" y="0"/>
                </a:moveTo>
                <a:lnTo>
                  <a:pt x="3215350" y="0"/>
                </a:lnTo>
                <a:lnTo>
                  <a:pt x="3215350" y="2440345"/>
                </a:lnTo>
                <a:lnTo>
                  <a:pt x="0" y="24403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0355" b="-21402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TextBox 8"/>
          <p:cNvSpPr txBox="1"/>
          <p:nvPr/>
        </p:nvSpPr>
        <p:spPr>
          <a:xfrm>
            <a:off x="1761017" y="2666310"/>
            <a:ext cx="15430500" cy="80791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r>
              <a:rPr lang="bg-BG" sz="3600" b="1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Научихме </a:t>
            </a:r>
            <a:r>
              <a:rPr lang="bg-BG" sz="3600" b="1" dirty="0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,че </a:t>
            </a:r>
            <a:r>
              <a:rPr lang="bg-BG" sz="3600" b="1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по-малък отбор може </a:t>
            </a:r>
            <a:r>
              <a:rPr lang="bg-BG" sz="3600" b="1" dirty="0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да </a:t>
            </a:r>
            <a:r>
              <a:rPr lang="bg-BG" sz="3600" b="1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бъде по-координиран и да свърши повече работа, отколкото голям отбор.</a:t>
            </a: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r>
              <a:rPr lang="bg-BG" sz="3600" b="1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Научихме, че избора на правилния ментор е от голямо значение за успеха на отбора.</a:t>
            </a: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endParaRPr lang="bg-BG" sz="3600" b="1">
              <a:solidFill>
                <a:srgbClr val="FFFFFF"/>
              </a:solidFill>
              <a:effectLst>
                <a:outerShdw blurRad="50800" dist="50800" dir="5400000" algn="ctr" rotWithShape="0">
                  <a:srgbClr val="000000">
                    <a:alpha val="91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endParaRPr lang="bg-BG" sz="3600" b="1">
              <a:solidFill>
                <a:srgbClr val="FFFFFF"/>
              </a:solidFill>
              <a:effectLst>
                <a:outerShdw blurRad="50800" dist="50800" dir="5400000" algn="ctr" rotWithShape="0">
                  <a:srgbClr val="000000">
                    <a:alpha val="91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endParaRPr lang="bg-BG" sz="3600" b="1">
              <a:solidFill>
                <a:srgbClr val="FFFFFF"/>
              </a:solidFill>
              <a:effectLst>
                <a:outerShdw blurRad="50800" dist="50800" dir="5400000" algn="ctr" rotWithShape="0">
                  <a:srgbClr val="000000">
                    <a:alpha val="91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endParaRPr lang="bg-BG" sz="3600" b="1">
              <a:solidFill>
                <a:srgbClr val="FFFFFF"/>
              </a:solidFill>
              <a:effectLst>
                <a:outerShdw blurRad="50800" dist="50800" dir="5400000" algn="ctr" rotWithShape="0">
                  <a:srgbClr val="000000">
                    <a:alpha val="91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endParaRPr lang="en-US" sz="3600" b="1">
              <a:solidFill>
                <a:srgbClr val="FFFFFF"/>
              </a:solidFill>
              <a:effectLst>
                <a:outerShdw blurRad="50800" dist="50800" dir="5400000" algn="ctr" rotWithShape="0">
                  <a:srgbClr val="000000">
                    <a:alpha val="91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518356" flipV="1">
            <a:off x="-1125450" y="5865984"/>
            <a:ext cx="3991252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96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22625" y="3444825"/>
            <a:ext cx="14442750" cy="302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0"/>
              </a:lnSpc>
            </a:pPr>
            <a:r>
              <a:rPr lang="en-US" sz="11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Благодаря</a:t>
            </a:r>
            <a:r>
              <a:rPr lang="en-US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r>
              <a:rPr lang="en-US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вниманието</a:t>
            </a:r>
            <a:r>
              <a:rPr lang="en-US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288" y="4702357"/>
            <a:ext cx="6425424" cy="5576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11963400" y="0"/>
            <a:ext cx="4968499" cy="361950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3875" y="-1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03425" y="0"/>
            <a:ext cx="4540334" cy="10492225"/>
          </a:xfrm>
          <a:custGeom>
            <a:avLst/>
            <a:gdLst/>
            <a:ahLst/>
            <a:cxnLst/>
            <a:rect l="l" t="t" r="r" b="b"/>
            <a:pathLst>
              <a:path w="4540334" h="10492225">
                <a:moveTo>
                  <a:pt x="0" y="0"/>
                </a:moveTo>
                <a:lnTo>
                  <a:pt x="4540334" y="0"/>
                </a:lnTo>
                <a:lnTo>
                  <a:pt x="4540334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3254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675082" y="-1"/>
            <a:ext cx="6846982" cy="10492225"/>
          </a:xfrm>
          <a:custGeom>
            <a:avLst/>
            <a:gdLst/>
            <a:ahLst/>
            <a:cxnLst/>
            <a:rect l="l" t="t" r="r" b="b"/>
            <a:pathLst>
              <a:path w="6846982" h="10492225">
                <a:moveTo>
                  <a:pt x="0" y="0"/>
                </a:moveTo>
                <a:lnTo>
                  <a:pt x="6846982" y="0"/>
                </a:lnTo>
                <a:lnTo>
                  <a:pt x="6846982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051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514600" y="646257"/>
            <a:ext cx="13906500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Проблемът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настоящите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решения</a:t>
            </a:r>
            <a:endParaRPr lang="en-US" sz="8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45974" y="3108470"/>
            <a:ext cx="16078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9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Някои съществени проблеми с онлайн дневниците и училищни приложения: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bg-BG" sz="36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Неудобен за използване интерфейс.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bg-BG" sz="36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Неконвенционални системи за оценяване.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bg-BG" sz="36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Трудна промяна или поддръжка на приложението или уебсайта.</a:t>
            </a:r>
          </a:p>
          <a:p>
            <a:endParaRPr lang="bg-BG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bg-BG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bg-BG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45974" y="5448300"/>
            <a:ext cx="13716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</a:rPr>
              <a:t>Някои решения на тези проблеми: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bg-BG" sz="36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</a:rPr>
              <a:t>Чист и лесен за разбиране </a:t>
            </a: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</a:rPr>
              <a:t>UI.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bg-BG" sz="36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</a:rPr>
              <a:t>Една стандартизирана система за онлайн оценяване на учебни материали.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bg-BG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bg-BG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endParaRPr lang="bg-BG" sz="3200" dirty="0">
              <a:solidFill>
                <a:schemeClr val="bg1"/>
              </a:solidFill>
            </a:endParaRPr>
          </a:p>
          <a:p>
            <a:endParaRPr lang="bg-BG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868100" y="3963098"/>
            <a:ext cx="5271296" cy="5271204"/>
          </a:xfrm>
          <a:custGeom>
            <a:avLst/>
            <a:gdLst/>
            <a:ahLst/>
            <a:cxnLst/>
            <a:rect l="l" t="t" r="r" b="b"/>
            <a:pathLst>
              <a:path w="5271296" h="5271204">
                <a:moveTo>
                  <a:pt x="0" y="0"/>
                </a:moveTo>
                <a:lnTo>
                  <a:pt x="5271296" y="0"/>
                </a:lnTo>
                <a:lnTo>
                  <a:pt x="5271296" y="5271204"/>
                </a:lnTo>
                <a:lnTo>
                  <a:pt x="0" y="5271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562600" y="730412"/>
            <a:ext cx="11206823" cy="147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990951" y="3004883"/>
            <a:ext cx="11330550" cy="833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524000" lvl="1" indent="-762000" algn="l">
              <a:lnSpc>
                <a:spcPts val="6480"/>
              </a:lnSpc>
              <a:buFont typeface="Arial"/>
              <a:buChar char="•"/>
            </a:pPr>
            <a:endParaRPr lang="en-US" sz="6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05000" y="3019841"/>
            <a:ext cx="1279184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54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</a:rPr>
              <a:t>Целта на проекта е създаване на единна платформа за онлайн обучение оценяване, която да предоставя по-добра обратна връзка по време на онлайн учебния процес.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-40233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78663" y="1021073"/>
            <a:ext cx="16136383" cy="1339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1"/>
              </a:lnSpc>
            </a:pPr>
            <a:r>
              <a:rPr lang="bg-BG" sz="11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</a:t>
            </a:r>
            <a:r>
              <a:rPr lang="en-US" sz="11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ашето</a:t>
            </a:r>
            <a:r>
              <a:rPr lang="en-US" sz="11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решение</a:t>
            </a:r>
            <a:endParaRPr lang="en-US" sz="11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0" y="8666688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3"/>
            <a:stretch>
              <a:fillRect r="-87105" b="-33689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 flipH="1" flipV="1">
            <a:off x="15522178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3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81654" y="173123"/>
            <a:ext cx="2794018" cy="2769462"/>
          </a:xfrm>
          <a:custGeom>
            <a:avLst/>
            <a:gdLst/>
            <a:ahLst/>
            <a:cxnLst/>
            <a:rect l="l" t="t" r="r" b="b"/>
            <a:pathLst>
              <a:path w="2794018" h="2769462">
                <a:moveTo>
                  <a:pt x="0" y="0"/>
                </a:moveTo>
                <a:lnTo>
                  <a:pt x="2794018" y="0"/>
                </a:lnTo>
                <a:lnTo>
                  <a:pt x="2794018" y="2769462"/>
                </a:lnTo>
                <a:lnTo>
                  <a:pt x="0" y="2769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180226" y="4425731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2749" t="-113900"/>
            </a:stretch>
          </a:blipFill>
        </p:spPr>
      </p:sp>
      <p:sp>
        <p:nvSpPr>
          <p:cNvPr id="9" name="TextBox 8"/>
          <p:cNvSpPr txBox="1"/>
          <p:nvPr/>
        </p:nvSpPr>
        <p:spPr>
          <a:xfrm>
            <a:off x="2209800" y="4320554"/>
            <a:ext cx="15087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54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</a:rPr>
              <a:t>Решението, което ние Ви предлагаме е</a:t>
            </a:r>
            <a:r>
              <a:rPr lang="en-US" sz="54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</a:rPr>
              <a:t> </a:t>
            </a:r>
            <a:r>
              <a:rPr lang="bg-BG" sz="54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</a:rPr>
              <a:t>модерна и лесноразбираема  система за въвеждане на оценки и качване учебни материали.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30189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4866751" cy="10287000"/>
          </a:xfrm>
          <a:custGeom>
            <a:avLst/>
            <a:gdLst/>
            <a:ahLst/>
            <a:cxnLst/>
            <a:rect l="l" t="t" r="r" b="b"/>
            <a:pathLst>
              <a:path w="4866751" h="10287000">
                <a:moveTo>
                  <a:pt x="0" y="0"/>
                </a:moveTo>
                <a:lnTo>
                  <a:pt x="4866751" y="0"/>
                </a:lnTo>
                <a:lnTo>
                  <a:pt x="48667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0417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66751" y="626533"/>
            <a:ext cx="1208262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80"/>
              </a:lnSpc>
            </a:pP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работи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5" name="Freeform 5"/>
          <p:cNvSpPr/>
          <p:nvPr/>
        </p:nvSpPr>
        <p:spPr>
          <a:xfrm>
            <a:off x="9374189" y="-12700"/>
            <a:ext cx="9144000" cy="4416475"/>
          </a:xfrm>
          <a:custGeom>
            <a:avLst/>
            <a:gdLst/>
            <a:ahLst/>
            <a:cxnLst/>
            <a:rect l="l" t="t" r="r" b="b"/>
            <a:pathLst>
              <a:path w="9144000" h="4416475">
                <a:moveTo>
                  <a:pt x="0" y="0"/>
                </a:moveTo>
                <a:lnTo>
                  <a:pt x="9144000" y="0"/>
                </a:lnTo>
                <a:lnTo>
                  <a:pt x="9144000" y="4416475"/>
                </a:lnTo>
                <a:lnTo>
                  <a:pt x="0" y="4416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890" b="-13292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673889" y="8068363"/>
            <a:ext cx="4844300" cy="2218637"/>
          </a:xfrm>
          <a:custGeom>
            <a:avLst/>
            <a:gdLst/>
            <a:ahLst/>
            <a:cxnLst/>
            <a:rect l="l" t="t" r="r" b="b"/>
            <a:pathLst>
              <a:path w="4844300" h="2218637">
                <a:moveTo>
                  <a:pt x="0" y="0"/>
                </a:moveTo>
                <a:lnTo>
                  <a:pt x="4844300" y="0"/>
                </a:lnTo>
                <a:lnTo>
                  <a:pt x="4844300" y="2218637"/>
                </a:lnTo>
                <a:lnTo>
                  <a:pt x="0" y="22186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890" t="-145638"/>
            </a:stretch>
          </a:blipFill>
        </p:spPr>
      </p:sp>
      <p:sp>
        <p:nvSpPr>
          <p:cNvPr id="7" name="TextBox 6"/>
          <p:cNvSpPr txBox="1"/>
          <p:nvPr/>
        </p:nvSpPr>
        <p:spPr>
          <a:xfrm>
            <a:off x="3510225" y="3089676"/>
            <a:ext cx="14325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54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0000"/>
                    </a:srgbClr>
                  </a:outerShdw>
                </a:effectLst>
              </a:rPr>
              <a:t>Нашият проект представлява база данни, в която могат да се записват оценки и да се изпращат  образователни материали,които могат да изтеглят или да гледат директно на страницата.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66800" y="6210300"/>
            <a:ext cx="4241432" cy="42492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232600">
            <a:off x="-1539791" y="-1508131"/>
            <a:ext cx="4452153" cy="52862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5012095" y="3169395"/>
            <a:ext cx="8494000" cy="5932995"/>
            <a:chOff x="0" y="0"/>
            <a:chExt cx="15163800" cy="10591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163800" cy="10591800"/>
            </a:xfrm>
            <a:custGeom>
              <a:avLst/>
              <a:gdLst/>
              <a:ahLst/>
              <a:cxnLst/>
              <a:rect l="l" t="t" r="r" b="b"/>
              <a:pathLst>
                <a:path w="15163800" h="10591800">
                  <a:moveTo>
                    <a:pt x="15163800" y="254000"/>
                  </a:moveTo>
                  <a:lnTo>
                    <a:pt x="15163800" y="10337800"/>
                  </a:lnTo>
                  <a:cubicBezTo>
                    <a:pt x="15163800" y="10478135"/>
                    <a:pt x="15050136" y="10591800"/>
                    <a:pt x="14909800" y="10591800"/>
                  </a:cubicBezTo>
                  <a:lnTo>
                    <a:pt x="254000" y="10591800"/>
                  </a:lnTo>
                  <a:cubicBezTo>
                    <a:pt x="113665" y="10591800"/>
                    <a:pt x="0" y="10478135"/>
                    <a:pt x="0" y="10337800"/>
                  </a:cubicBezTo>
                  <a:lnTo>
                    <a:pt x="0" y="254000"/>
                  </a:lnTo>
                  <a:cubicBezTo>
                    <a:pt x="0" y="113665"/>
                    <a:pt x="113665" y="0"/>
                    <a:pt x="254000" y="0"/>
                  </a:cubicBezTo>
                  <a:lnTo>
                    <a:pt x="14909800" y="0"/>
                  </a:lnTo>
                  <a:cubicBezTo>
                    <a:pt x="15050136" y="0"/>
                    <a:pt x="15163800" y="113665"/>
                    <a:pt x="15163800" y="254000"/>
                  </a:cubicBezTo>
                  <a:close/>
                </a:path>
              </a:pathLst>
            </a:custGeom>
            <a:blipFill>
              <a:blip r:embed="rId4"/>
              <a:stretch>
                <a:fillRect l="-2321" r="-2321"/>
              </a:stretch>
            </a:blipFill>
            <a:ln w="57150" cap="sq">
              <a:solidFill>
                <a:srgbClr val="FF5669"/>
              </a:solidFill>
              <a:prstDash val="solid"/>
              <a:miter/>
            </a:ln>
          </p:spPr>
        </p:sp>
      </p:grpSp>
      <p:sp>
        <p:nvSpPr>
          <p:cNvPr id="6" name="Freeform 6"/>
          <p:cNvSpPr/>
          <p:nvPr/>
        </p:nvSpPr>
        <p:spPr>
          <a:xfrm>
            <a:off x="12229891" y="6478544"/>
            <a:ext cx="3125627" cy="3808456"/>
          </a:xfrm>
          <a:custGeom>
            <a:avLst/>
            <a:gdLst/>
            <a:ahLst/>
            <a:cxnLst/>
            <a:rect l="l" t="t" r="r" b="b"/>
            <a:pathLst>
              <a:path w="3125627" h="3808456">
                <a:moveTo>
                  <a:pt x="0" y="0"/>
                </a:moveTo>
                <a:lnTo>
                  <a:pt x="3125627" y="0"/>
                </a:lnTo>
                <a:lnTo>
                  <a:pt x="3125627" y="3808456"/>
                </a:lnTo>
                <a:lnTo>
                  <a:pt x="0" y="38084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5200" t="-74406" r="-99400" b="-59166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45651" y="971550"/>
            <a:ext cx="13026887" cy="1369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99"/>
              </a:lnSpc>
            </a:pPr>
            <a:r>
              <a:rPr lang="en-US" sz="12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</a:t>
            </a:r>
            <a:endParaRPr lang="en-US" sz="12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6"/>
            <a:stretch>
              <a:fillRect l="-134754"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857635" y="0"/>
            <a:ext cx="6803329" cy="11472625"/>
          </a:xfrm>
          <a:custGeom>
            <a:avLst/>
            <a:gdLst/>
            <a:ahLst/>
            <a:cxnLst/>
            <a:rect l="l" t="t" r="r" b="b"/>
            <a:pathLst>
              <a:path w="6803329" h="11472625">
                <a:moveTo>
                  <a:pt x="6803330" y="0"/>
                </a:moveTo>
                <a:lnTo>
                  <a:pt x="0" y="0"/>
                </a:lnTo>
                <a:lnTo>
                  <a:pt x="0" y="11472625"/>
                </a:lnTo>
                <a:lnTo>
                  <a:pt x="6803330" y="11472625"/>
                </a:lnTo>
                <a:lnTo>
                  <a:pt x="6803330" y="0"/>
                </a:lnTo>
                <a:close/>
              </a:path>
            </a:pathLst>
          </a:custGeom>
          <a:blipFill>
            <a:blip r:embed="rId6"/>
            <a:stretch>
              <a:fillRect r="-142666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9939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2449169" y="0"/>
            <a:ext cx="6100247" cy="10287000"/>
          </a:xfrm>
          <a:custGeom>
            <a:avLst/>
            <a:gdLst/>
            <a:ahLst/>
            <a:cxnLst/>
            <a:rect l="l" t="t" r="r" b="b"/>
            <a:pathLst>
              <a:path w="6100247" h="10287000">
                <a:moveTo>
                  <a:pt x="6100247" y="0"/>
                </a:moveTo>
                <a:lnTo>
                  <a:pt x="0" y="0"/>
                </a:lnTo>
                <a:lnTo>
                  <a:pt x="0" y="10287000"/>
                </a:lnTo>
                <a:lnTo>
                  <a:pt x="6100247" y="10287000"/>
                </a:lnTo>
                <a:lnTo>
                  <a:pt x="6100247" y="0"/>
                </a:lnTo>
                <a:close/>
              </a:path>
            </a:pathLst>
          </a:custGeom>
          <a:blipFill>
            <a:blip r:embed="rId3"/>
            <a:stretch>
              <a:fillRect r="-14266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flipH="1">
            <a:off x="0" y="1657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3"/>
            <a:stretch>
              <a:fillRect l="-13475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953000" y="952500"/>
            <a:ext cx="9242761" cy="11628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75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Технологии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07679" y="1790700"/>
            <a:ext cx="4252141" cy="10248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bg-BG" sz="6000" b="1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</a:rPr>
              <a:t>Python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</a:rPr>
              <a:t>CSS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</a:rPr>
              <a:t>HTML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</a:rPr>
              <a:t>JavaScript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6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88000"/>
                    </a:srgbClr>
                  </a:outerShdw>
                </a:effectLst>
              </a:rPr>
              <a:t>Django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6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88000"/>
                    </a:srgbClr>
                  </a:outerShdw>
                </a:effectLst>
              </a:rPr>
              <a:t>Bootstrap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60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88000"/>
                    </a:srgbClr>
                  </a:outerShdw>
                </a:effectLst>
              </a:rPr>
              <a:t>SQLite</a:t>
            </a:r>
            <a:endParaRPr lang="bg-BG" sz="6000" b="1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88000"/>
                  </a:srgbClr>
                </a:outerShdw>
              </a:effectLst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6000" b="1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bg-BG" sz="6000" b="1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bg-BG" sz="6000" b="1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47907" y="2140167"/>
            <a:ext cx="3657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bg-BG" sz="54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88000"/>
                  </a:srgbClr>
                </a:outerShdw>
              </a:effectLst>
            </a:endParaRPr>
          </a:p>
          <a:p>
            <a:pPr algn="ctr"/>
            <a:endParaRPr lang="bg-BG" sz="54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88000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2200" y="1790700"/>
            <a:ext cx="7341376" cy="7924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6565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380118" y="4425731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49" t="-11390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rot="3818776">
            <a:off x="-5200876" y="-1779817"/>
            <a:ext cx="10041401" cy="9951936"/>
          </a:xfrm>
          <a:custGeom>
            <a:avLst/>
            <a:gdLst/>
            <a:ahLst/>
            <a:cxnLst/>
            <a:rect l="l" t="t" r="r" b="b"/>
            <a:pathLst>
              <a:path w="10041401" h="9951936">
                <a:moveTo>
                  <a:pt x="0" y="0"/>
                </a:moveTo>
                <a:lnTo>
                  <a:pt x="10041401" y="0"/>
                </a:lnTo>
                <a:lnTo>
                  <a:pt x="10041401" y="9951936"/>
                </a:lnTo>
                <a:lnTo>
                  <a:pt x="0" y="99519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343400" y="224928"/>
            <a:ext cx="12194234" cy="28725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bg-BG" sz="9600" b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Разпределение на </a:t>
            </a:r>
            <a:r>
              <a:rPr lang="en-US" sz="9600" b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</a:t>
            </a:r>
            <a:r>
              <a:rPr lang="bg-BG" sz="9600" b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та</a:t>
            </a:r>
            <a:endParaRPr lang="en-US" sz="9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556218" y="2999150"/>
            <a:ext cx="13438882" cy="5616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r>
              <a:rPr lang="bg-BG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Антоан Дамов(Лидерът) – </a:t>
            </a:r>
            <a:r>
              <a:rPr lang="en-US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endParaRPr lang="bg-BG" sz="5199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9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r>
              <a:rPr lang="bg-BG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Калоян Янев – </a:t>
            </a:r>
            <a:r>
              <a:rPr lang="en-US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Frontend </a:t>
            </a:r>
          </a:p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r>
              <a:rPr lang="bg-BG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Борис Маринов – </a:t>
            </a:r>
            <a:r>
              <a:rPr lang="en-US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r>
              <a:rPr lang="bg-BG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Любомир Петров – </a:t>
            </a:r>
            <a:r>
              <a:rPr lang="en-US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Front/Backend </a:t>
            </a:r>
          </a:p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r>
              <a:rPr lang="bg-BG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Вилиян Балчев – </a:t>
            </a:r>
            <a:r>
              <a:rPr lang="en-US" sz="5199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9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endParaRPr lang="en-US" sz="5199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44" y="6662437"/>
            <a:ext cx="5003237" cy="49527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" y="-40233"/>
            <a:ext cx="18287999" cy="10327233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22284" y="775623"/>
            <a:ext cx="15439282" cy="121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0"/>
              </a:lnSpc>
            </a:pPr>
            <a:r>
              <a:rPr lang="bg-BG" sz="9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</a:t>
            </a: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ашето</a:t>
            </a:r>
            <a:r>
              <a:rPr lang="en-US" sz="9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преживяване</a:t>
            </a:r>
            <a:endParaRPr lang="en-US" sz="9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0" y="8706921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3"/>
            <a:stretch>
              <a:fillRect r="-87105" b="-336896"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3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352953" y="6066001"/>
            <a:ext cx="5935047" cy="4360143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2749" t="-113900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88178" y="-852477"/>
            <a:ext cx="3215350" cy="2440345"/>
          </a:xfrm>
          <a:custGeom>
            <a:avLst/>
            <a:gdLst/>
            <a:ahLst/>
            <a:cxnLst/>
            <a:rect l="l" t="t" r="r" b="b"/>
            <a:pathLst>
              <a:path w="3215350" h="2440345">
                <a:moveTo>
                  <a:pt x="0" y="0"/>
                </a:moveTo>
                <a:lnTo>
                  <a:pt x="3215350" y="0"/>
                </a:lnTo>
                <a:lnTo>
                  <a:pt x="3215350" y="2440345"/>
                </a:lnTo>
                <a:lnTo>
                  <a:pt x="0" y="24403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0355" b="-21402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TextBox 8"/>
          <p:cNvSpPr txBox="1"/>
          <p:nvPr/>
        </p:nvSpPr>
        <p:spPr>
          <a:xfrm>
            <a:off x="1761017" y="2666310"/>
            <a:ext cx="15430500" cy="6283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r>
              <a:rPr lang="bg-BG" sz="3600" b="1" dirty="0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Първоначално трудно се адаптирахме към груповата работа, но след време свикнахме с нейните особености.</a:t>
            </a:r>
            <a:endParaRPr lang="en-US" sz="3600" b="1" dirty="0">
              <a:solidFill>
                <a:srgbClr val="FFFFFF"/>
              </a:solidFill>
              <a:effectLst>
                <a:outerShdw blurRad="50800" dist="50800" dir="5400000" algn="ctr" rotWithShape="0">
                  <a:srgbClr val="000000">
                    <a:alpha val="91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r>
              <a:rPr lang="bg-BG" sz="3600" b="1" dirty="0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Нашият ментор ни помогна изключително много с проблеми , на които не можахме да намерим </a:t>
            </a:r>
            <a:r>
              <a:rPr lang="bg-BG" sz="3600" b="1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отговор.</a:t>
            </a: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r>
              <a:rPr lang="bg-BG" sz="3600" b="1">
                <a:solidFill>
                  <a:srgbClr val="FFFFFF"/>
                </a:solidFill>
                <a:effectLst>
                  <a:outerShdw blurRad="50800" dist="50800" dir="5400000" algn="ctr" rotWithShape="0">
                    <a:srgbClr val="000000">
                      <a:alpha val="91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След много часове работа и много мъки успяхме да се преборим с трудностите и да направим един сполучлив проект.</a:t>
            </a:r>
            <a:endParaRPr lang="bg-BG" sz="3600" b="1" dirty="0">
              <a:solidFill>
                <a:srgbClr val="FFFFFF"/>
              </a:solidFill>
              <a:effectLst>
                <a:outerShdw blurRad="50800" dist="50800" dir="5400000" algn="ctr" rotWithShape="0">
                  <a:srgbClr val="000000">
                    <a:alpha val="91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518356" flipV="1">
            <a:off x="-1125450" y="5865984"/>
            <a:ext cx="3991252" cy="3962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289</Words>
  <Application>Microsoft Office PowerPoint</Application>
  <PresentationFormat>Custom</PresentationFormat>
  <Paragraphs>54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Темплейт за презентация</dc:title>
  <dc:creator>Bobi</dc:creator>
  <cp:lastModifiedBy>Lyubomir Petrov</cp:lastModifiedBy>
  <cp:revision>24</cp:revision>
  <dcterms:created xsi:type="dcterms:W3CDTF">2006-08-16T00:00:00Z</dcterms:created>
  <dcterms:modified xsi:type="dcterms:W3CDTF">2024-03-15T22:53:37Z</dcterms:modified>
  <dc:identifier>DAF_NFRPGhY</dc:identifier>
</cp:coreProperties>
</file>

<file path=docProps/thumbnail.jpeg>
</file>